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y="5143500" cx="9144000"/>
  <p:notesSz cx="6858000" cy="9144000"/>
  <p:embeddedFontLst>
    <p:embeddedFont>
      <p:font typeface="Nunito"/>
      <p:bold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C9F3900E-90A6-4D86-BBC7-C1D822FFACA3}">
  <a:tblStyle styleId="{C9F3900E-90A6-4D86-BBC7-C1D822FFACA3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font" Target="fonts/Nunito-bold.fntdata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43" Type="http://schemas.openxmlformats.org/officeDocument/2006/relationships/font" Target="fonts/Nunito-bold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KEVIN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 certified OPI testers, 7 more in certification process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certified WPT raters, 1 in certification process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46e596bb1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46e596bb1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46e596bb1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46e596bb1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1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6" name="Google Shape;46;p1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7" name="Google Shape;47;p1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5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8" name="Google Shape;38;p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" name="Google Shape;3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Relationship Id="rId4" Type="http://schemas.openxmlformats.org/officeDocument/2006/relationships/image" Target="../media/image24.jpg"/><Relationship Id="rId5" Type="http://schemas.openxmlformats.org/officeDocument/2006/relationships/image" Target="../media/image18.jpg"/><Relationship Id="rId6" Type="http://schemas.openxmlformats.org/officeDocument/2006/relationships/image" Target="../media/image20.jpg"/><Relationship Id="rId7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Relationship Id="rId4" Type="http://schemas.openxmlformats.org/officeDocument/2006/relationships/image" Target="../media/image3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jpg"/><Relationship Id="rId4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37.png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7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Relationship Id="rId4" Type="http://schemas.openxmlformats.org/officeDocument/2006/relationships/image" Target="../media/image15.png"/><Relationship Id="rId5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jpg"/><Relationship Id="rId4" Type="http://schemas.openxmlformats.org/officeDocument/2006/relationships/image" Target="../media/image15.png"/><Relationship Id="rId5" Type="http://schemas.openxmlformats.org/officeDocument/2006/relationships/image" Target="../media/image23.png"/><Relationship Id="rId6" Type="http://schemas.openxmlformats.org/officeDocument/2006/relationships/image" Target="../media/image4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jpg"/><Relationship Id="rId4" Type="http://schemas.openxmlformats.org/officeDocument/2006/relationships/image" Target="../media/image41.jpg"/><Relationship Id="rId5" Type="http://schemas.openxmlformats.org/officeDocument/2006/relationships/image" Target="../media/image15.png"/><Relationship Id="rId6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jpg"/><Relationship Id="rId4" Type="http://schemas.openxmlformats.org/officeDocument/2006/relationships/image" Target="../media/image31.jpg"/><Relationship Id="rId5" Type="http://schemas.openxmlformats.org/officeDocument/2006/relationships/image" Target="../media/image39.jpg"/><Relationship Id="rId6" Type="http://schemas.openxmlformats.org/officeDocument/2006/relationships/image" Target="../media/image29.jpg"/><Relationship Id="rId7" Type="http://schemas.openxmlformats.org/officeDocument/2006/relationships/image" Target="../media/image15.png"/><Relationship Id="rId8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png"/><Relationship Id="rId4" Type="http://schemas.openxmlformats.org/officeDocument/2006/relationships/image" Target="../media/image34.jpg"/><Relationship Id="rId5" Type="http://schemas.openxmlformats.org/officeDocument/2006/relationships/image" Target="../media/image23.png"/><Relationship Id="rId6" Type="http://schemas.openxmlformats.org/officeDocument/2006/relationships/image" Target="../media/image3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Relationship Id="rId4" Type="http://schemas.openxmlformats.org/officeDocument/2006/relationships/image" Target="../media/image35.jpg"/><Relationship Id="rId5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png"/><Relationship Id="rId4" Type="http://schemas.openxmlformats.org/officeDocument/2006/relationships/image" Target="../media/image38.png"/><Relationship Id="rId5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jpg"/><Relationship Id="rId4" Type="http://schemas.openxmlformats.org/officeDocument/2006/relationships/hyperlink" Target="http://chineseinnovationforum.org/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jpg"/><Relationship Id="rId4" Type="http://schemas.openxmlformats.org/officeDocument/2006/relationships/hyperlink" Target="https://goo.gl/forms/Y1G4DcjqauTP1yfH3" TargetMode="External"/><Relationship Id="rId5" Type="http://schemas.openxmlformats.org/officeDocument/2006/relationships/image" Target="../media/image4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Relationship Id="rId4" Type="http://schemas.openxmlformats.org/officeDocument/2006/relationships/image" Target="../media/image4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7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/>
          <p:nvPr/>
        </p:nvSpPr>
        <p:spPr>
          <a:xfrm>
            <a:off x="61075" y="0"/>
            <a:ext cx="7123200" cy="5143500"/>
          </a:xfrm>
          <a:prstGeom prst="rect">
            <a:avLst/>
          </a:prstGeom>
          <a:blipFill rotWithShape="1">
            <a:blip r:embed="rId3">
              <a:alphaModFix amt="32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4"/>
          <p:cNvSpPr txBox="1"/>
          <p:nvPr>
            <p:ph type="ctrTitle"/>
          </p:nvPr>
        </p:nvSpPr>
        <p:spPr>
          <a:xfrm>
            <a:off x="183175" y="-580798"/>
            <a:ext cx="70011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br>
              <a:rPr b="1" lang="en-US" sz="3600"/>
            </a:br>
            <a:br>
              <a:rPr b="1" lang="en-US" sz="3600"/>
            </a:br>
            <a:br>
              <a:rPr b="1" lang="en-US" sz="3600"/>
            </a:br>
            <a:r>
              <a:rPr b="1" lang="en-US" sz="3600">
                <a:latin typeface="Arial"/>
                <a:ea typeface="Arial"/>
                <a:cs typeface="Arial"/>
                <a:sym typeface="Arial"/>
              </a:rPr>
              <a:t>Chinese Innovation Forum: Building an Affordance Network for K-16 Educators</a:t>
            </a:r>
            <a:endParaRPr b="1" sz="3600"/>
          </a:p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151825" y="2624699"/>
            <a:ext cx="7063800" cy="3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000"/>
              <a:t>Jinhuei Enya Dai (MIIS), Liping Yu (U</a:t>
            </a:r>
            <a:r>
              <a:rPr b="1" lang="en-US" sz="2000"/>
              <a:t> of Washington</a:t>
            </a:r>
            <a:r>
              <a:rPr b="1" lang="en-US" sz="2000"/>
              <a:t>)</a:t>
            </a:r>
            <a:endParaRPr b="1" sz="2000"/>
          </a:p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000"/>
              <a:t>Kevin Chang (CAIS), Lotus </a:t>
            </a:r>
            <a:r>
              <a:rPr b="1" lang="en-US" sz="2000"/>
              <a:t>Perry</a:t>
            </a:r>
            <a:r>
              <a:rPr b="1" lang="en-US" sz="2000"/>
              <a:t> (U of Puget Sound)</a:t>
            </a: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endParaRPr b="1" sz="1400">
              <a:solidFill>
                <a:srgbClr val="000000"/>
              </a:solidFill>
            </a:endParaRPr>
          </a:p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400">
                <a:solidFill>
                  <a:schemeClr val="dk1"/>
                </a:solidFill>
              </a:rPr>
              <a:t>ACTFL Convention &amp; Expo in New Orleans</a:t>
            </a:r>
            <a:endParaRPr b="1" sz="1400">
              <a:solidFill>
                <a:schemeClr val="dk1"/>
              </a:solidFill>
            </a:endParaRPr>
          </a:p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400">
                <a:solidFill>
                  <a:schemeClr val="dk1"/>
                </a:solidFill>
              </a:rPr>
              <a:t>Ernest Memorial Convention Center</a:t>
            </a:r>
            <a:endParaRPr b="1" sz="1400">
              <a:solidFill>
                <a:schemeClr val="dk1"/>
              </a:solidFill>
            </a:endParaRPr>
          </a:p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400">
                <a:solidFill>
                  <a:schemeClr val="dk1"/>
                </a:solidFill>
              </a:rPr>
              <a:t>Room 219</a:t>
            </a:r>
            <a:endParaRPr b="1" sz="1400">
              <a:solidFill>
                <a:schemeClr val="dk1"/>
              </a:solidFill>
            </a:endParaRPr>
          </a:p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400">
                <a:solidFill>
                  <a:schemeClr val="dk1"/>
                </a:solidFill>
              </a:rPr>
              <a:t>5:00-5:45 PM</a:t>
            </a:r>
            <a:endParaRPr b="1" sz="1400">
              <a:solidFill>
                <a:schemeClr val="dk1"/>
              </a:solidFill>
            </a:endParaRPr>
          </a:p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1400">
                <a:solidFill>
                  <a:schemeClr val="dk1"/>
                </a:solidFill>
              </a:rPr>
              <a:t>November 16, 2019</a:t>
            </a:r>
            <a:br>
              <a:rPr lang="en-US" sz="2000"/>
            </a:br>
            <a:endParaRPr sz="2000"/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/>
          </a:blip>
          <a:srcRect b="4646" l="23776" r="60700" t="35430"/>
          <a:stretch/>
        </p:blipFill>
        <p:spPr>
          <a:xfrm>
            <a:off x="7123246" y="111246"/>
            <a:ext cx="1990784" cy="4921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50" spcFirstLastPara="1" rIns="68550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solidFill>
                  <a:schemeClr val="dk1"/>
                </a:solidFill>
              </a:rPr>
              <a:t>How to fundraise?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solidFill>
                  <a:schemeClr val="dk1"/>
                </a:solidFill>
              </a:rPr>
              <a:t>-Make the forum attractive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48" name="Google Shape;148;p23"/>
          <p:cNvSpPr txBox="1"/>
          <p:nvPr>
            <p:ph idx="1" type="body"/>
          </p:nvPr>
        </p:nvSpPr>
        <p:spPr>
          <a:xfrm>
            <a:off x="822950" y="1384300"/>
            <a:ext cx="78378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-371475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</a:pPr>
            <a:r>
              <a:rPr b="1" lang="en-US" sz="2250">
                <a:solidFill>
                  <a:schemeClr val="dk1"/>
                </a:solidFill>
              </a:rPr>
              <a:t>I</a:t>
            </a:r>
            <a:r>
              <a:rPr b="1" lang="en-US" sz="2250">
                <a:solidFill>
                  <a:schemeClr val="dk1"/>
                </a:solidFill>
              </a:rPr>
              <a:t>nvite distinguished scholars from in and outside of our field</a:t>
            </a:r>
            <a:endParaRPr b="1" sz="2250">
              <a:solidFill>
                <a:schemeClr val="dk1"/>
              </a:solidFill>
            </a:endParaRPr>
          </a:p>
          <a:p>
            <a:pPr indent="-3714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</a:pPr>
            <a:r>
              <a:rPr b="1" lang="en-US" sz="2250">
                <a:solidFill>
                  <a:schemeClr val="dk1"/>
                </a:solidFill>
              </a:rPr>
              <a:t>Invite frontline teachers to participate in trade fairs, to share their classroom ideas with colleagues</a:t>
            </a:r>
            <a:endParaRPr b="1" sz="2250">
              <a:solidFill>
                <a:schemeClr val="dk1"/>
              </a:solidFill>
            </a:endParaRPr>
          </a:p>
          <a:p>
            <a:pPr indent="-3714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</a:pPr>
            <a:r>
              <a:rPr b="1" lang="en-US" sz="2250">
                <a:solidFill>
                  <a:schemeClr val="dk1"/>
                </a:solidFill>
              </a:rPr>
              <a:t>Open classrooms to visitors to increase visibility</a:t>
            </a:r>
            <a:endParaRPr b="1" sz="2250">
              <a:solidFill>
                <a:schemeClr val="dk1"/>
              </a:solidFill>
            </a:endParaRPr>
          </a:p>
          <a:p>
            <a:pPr indent="-3714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</a:pPr>
            <a:r>
              <a:rPr b="1" lang="en-US" sz="2250">
                <a:solidFill>
                  <a:schemeClr val="dk1"/>
                </a:solidFill>
              </a:rPr>
              <a:t>Promote direct in-person communication among scholars</a:t>
            </a:r>
            <a:endParaRPr b="1" sz="2250">
              <a:solidFill>
                <a:schemeClr val="dk1"/>
              </a:solidFill>
            </a:endParaRPr>
          </a:p>
          <a:p>
            <a:pPr indent="-3714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</a:pPr>
            <a:r>
              <a:rPr b="1" lang="en-US" sz="2250">
                <a:solidFill>
                  <a:schemeClr val="dk1"/>
                </a:solidFill>
              </a:rPr>
              <a:t>Choose a highly desirable place to host the forum</a:t>
            </a:r>
            <a:endParaRPr b="1" sz="225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50" spcFirstLastPara="1" rIns="68550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solidFill>
                  <a:schemeClr val="dk1"/>
                </a:solidFill>
              </a:rPr>
              <a:t>How to fundraise?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solidFill>
                  <a:schemeClr val="dk1"/>
                </a:solidFill>
              </a:rPr>
              <a:t>-Make the forum attractive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54" name="Google Shape;154;p24"/>
          <p:cNvSpPr txBox="1"/>
          <p:nvPr>
            <p:ph idx="1" type="body"/>
          </p:nvPr>
        </p:nvSpPr>
        <p:spPr>
          <a:xfrm>
            <a:off x="822960" y="1384301"/>
            <a:ext cx="7543800" cy="30174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-123825" lvl="0" marL="3429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2250"/>
          </a:p>
        </p:txBody>
      </p:sp>
      <p:pic>
        <p:nvPicPr>
          <p:cNvPr id="155" name="Google Shape;15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0343" y="1384294"/>
            <a:ext cx="1484251" cy="1979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5175" y="2458932"/>
            <a:ext cx="1484249" cy="1780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69426" y="1303050"/>
            <a:ext cx="1421906" cy="189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4"/>
          <p:cNvPicPr preferRelativeResize="0"/>
          <p:nvPr/>
        </p:nvPicPr>
        <p:blipFill rotWithShape="1">
          <a:blip r:embed="rId6">
            <a:alphaModFix/>
          </a:blip>
          <a:srcRect b="31503" l="26627" r="27962" t="19577"/>
          <a:stretch/>
        </p:blipFill>
        <p:spPr>
          <a:xfrm>
            <a:off x="6640425" y="1282669"/>
            <a:ext cx="1608336" cy="2182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34651" y="2401416"/>
            <a:ext cx="1421906" cy="1895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50" spcFirstLastPara="1" rIns="68550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solidFill>
                  <a:schemeClr val="dk1"/>
                </a:solidFill>
              </a:rPr>
              <a:t>Identify l</a:t>
            </a:r>
            <a:r>
              <a:rPr b="1" lang="en-US">
                <a:solidFill>
                  <a:schemeClr val="dk1"/>
                </a:solidFill>
              </a:rPr>
              <a:t>eading scholars as keynote speakers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65" name="Google Shape;165;p25"/>
          <p:cNvSpPr txBox="1"/>
          <p:nvPr>
            <p:ph idx="1" type="body"/>
          </p:nvPr>
        </p:nvSpPr>
        <p:spPr>
          <a:xfrm>
            <a:off x="822949" y="1384300"/>
            <a:ext cx="80118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-371475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250"/>
              <a:buChar char="●"/>
            </a:pPr>
            <a:r>
              <a:rPr b="1" lang="en-US" sz="2250">
                <a:solidFill>
                  <a:schemeClr val="dk1"/>
                </a:solidFill>
              </a:rPr>
              <a:t>T</a:t>
            </a:r>
            <a:r>
              <a:rPr b="1" lang="en-US" sz="2250">
                <a:solidFill>
                  <a:schemeClr val="dk1"/>
                </a:solidFill>
              </a:rPr>
              <a:t>hrough research and networking, identify leading scholars </a:t>
            </a:r>
            <a:endParaRPr b="1" sz="2250">
              <a:solidFill>
                <a:schemeClr val="dk1"/>
              </a:solidFill>
            </a:endParaRPr>
          </a:p>
          <a:p>
            <a:pPr indent="-3714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Char char="●"/>
            </a:pPr>
            <a:r>
              <a:rPr b="1" lang="en-US" sz="2250">
                <a:solidFill>
                  <a:schemeClr val="dk1"/>
                </a:solidFill>
              </a:rPr>
              <a:t>Communicate to potential speakers, let them know our intention &amp; vision, invite them to come and share their expertise</a:t>
            </a:r>
            <a:endParaRPr b="1" sz="2250">
              <a:solidFill>
                <a:schemeClr val="dk1"/>
              </a:solidFill>
            </a:endParaRPr>
          </a:p>
          <a:p>
            <a:pPr indent="-3714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Char char="●"/>
            </a:pPr>
            <a:r>
              <a:rPr b="1" lang="en-US" sz="2250">
                <a:solidFill>
                  <a:schemeClr val="dk1"/>
                </a:solidFill>
              </a:rPr>
              <a:t>Share the Forum’s limited budget and try to convince the speakers to support us</a:t>
            </a:r>
            <a:endParaRPr b="1" sz="225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50" spcFirstLastPara="1" rIns="68550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solidFill>
                  <a:schemeClr val="dk1"/>
                </a:solidFill>
              </a:rPr>
              <a:t>Identify excellent</a:t>
            </a:r>
            <a:r>
              <a:rPr b="1" lang="en-US">
                <a:solidFill>
                  <a:schemeClr val="dk1"/>
                </a:solidFill>
              </a:rPr>
              <a:t> teachers and invite them to come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71" name="Google Shape;171;p26"/>
          <p:cNvSpPr txBox="1"/>
          <p:nvPr>
            <p:ph idx="1" type="body"/>
          </p:nvPr>
        </p:nvSpPr>
        <p:spPr>
          <a:xfrm>
            <a:off x="822960" y="1384301"/>
            <a:ext cx="7543800" cy="30174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-371475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250"/>
              <a:buChar char="●"/>
            </a:pPr>
            <a:r>
              <a:rPr b="1" lang="en-US" sz="2250">
                <a:solidFill>
                  <a:schemeClr val="dk1"/>
                </a:solidFill>
              </a:rPr>
              <a:t>T</a:t>
            </a:r>
            <a:r>
              <a:rPr b="1" lang="en-US" sz="2250">
                <a:solidFill>
                  <a:schemeClr val="dk1"/>
                </a:solidFill>
              </a:rPr>
              <a:t>hrough professional and personal networking</a:t>
            </a:r>
            <a:endParaRPr b="1" sz="2250">
              <a:solidFill>
                <a:schemeClr val="dk1"/>
              </a:solidFill>
            </a:endParaRPr>
          </a:p>
          <a:p>
            <a:pPr indent="-3714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Char char="●"/>
            </a:pPr>
            <a:r>
              <a:rPr b="1" lang="en-US" sz="2250">
                <a:solidFill>
                  <a:schemeClr val="dk1"/>
                </a:solidFill>
              </a:rPr>
              <a:t>In addition to sending out </a:t>
            </a:r>
            <a:r>
              <a:rPr b="1" lang="en-US" sz="2250">
                <a:solidFill>
                  <a:schemeClr val="dk1"/>
                </a:solidFill>
              </a:rPr>
              <a:t>announcements through profession</a:t>
            </a:r>
            <a:r>
              <a:rPr b="1" lang="en-US" sz="2250">
                <a:solidFill>
                  <a:schemeClr val="dk1"/>
                </a:solidFill>
              </a:rPr>
              <a:t> channels, make personal call or email to invite teachers to come</a:t>
            </a:r>
            <a:endParaRPr b="1" sz="2250">
              <a:solidFill>
                <a:schemeClr val="dk1"/>
              </a:solidFill>
            </a:endParaRPr>
          </a:p>
          <a:p>
            <a:pPr indent="-3714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Char char="●"/>
            </a:pPr>
            <a:r>
              <a:rPr b="1" lang="en-US" sz="2250">
                <a:solidFill>
                  <a:schemeClr val="dk1"/>
                </a:solidFill>
              </a:rPr>
              <a:t>Print forum postcards specially designed for the conference and send out hand-</a:t>
            </a:r>
            <a:r>
              <a:rPr b="1" lang="en-US" sz="2250">
                <a:solidFill>
                  <a:schemeClr val="dk1"/>
                </a:solidFill>
              </a:rPr>
              <a:t>written</a:t>
            </a:r>
            <a:r>
              <a:rPr b="1" lang="en-US" sz="2250">
                <a:solidFill>
                  <a:schemeClr val="dk1"/>
                </a:solidFill>
              </a:rPr>
              <a:t> invitations to as well </a:t>
            </a:r>
            <a:endParaRPr sz="2700"/>
          </a:p>
        </p:txBody>
      </p:sp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/>
          <p:nvPr>
            <p:ph type="title"/>
          </p:nvPr>
        </p:nvSpPr>
        <p:spPr>
          <a:xfrm>
            <a:off x="822949" y="214950"/>
            <a:ext cx="82386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50" spcFirstLastPara="1" rIns="68550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solidFill>
                  <a:schemeClr val="dk1"/>
                </a:solidFill>
              </a:rPr>
              <a:t>Sharing the Program of the Forum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77" name="Google Shape;177;p27"/>
          <p:cNvSpPr txBox="1"/>
          <p:nvPr>
            <p:ph idx="1" type="body"/>
          </p:nvPr>
        </p:nvSpPr>
        <p:spPr>
          <a:xfrm>
            <a:off x="822949" y="1384300"/>
            <a:ext cx="83211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US" sz="2400">
                <a:solidFill>
                  <a:schemeClr val="dk1"/>
                </a:solidFill>
              </a:rPr>
              <a:t>Outline Forum details</a:t>
            </a:r>
            <a:endParaRPr b="1"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US" sz="2400">
                <a:solidFill>
                  <a:schemeClr val="dk1"/>
                </a:solidFill>
              </a:rPr>
              <a:t>Put the program online, and send the link to all the possible participants, and update the information periodically</a:t>
            </a:r>
            <a:endParaRPr b="1"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US" sz="2400">
                <a:solidFill>
                  <a:schemeClr val="dk1"/>
                </a:solidFill>
              </a:rPr>
              <a:t>Send reminders to participants</a:t>
            </a:r>
            <a:endParaRPr b="1"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US" sz="2400">
                <a:solidFill>
                  <a:schemeClr val="dk1"/>
                </a:solidFill>
              </a:rPr>
              <a:t>Try to accommodate participants to increase attendance</a:t>
            </a:r>
            <a:endParaRPr sz="2400"/>
          </a:p>
        </p:txBody>
      </p:sp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50" spcFirstLastPara="1" rIns="68550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solidFill>
                  <a:schemeClr val="dk1"/>
                </a:solidFill>
              </a:rPr>
              <a:t>The 3rd Innovation Forum -</a:t>
            </a:r>
            <a:r>
              <a:rPr b="1" lang="en-US">
                <a:solidFill>
                  <a:schemeClr val="dk1"/>
                </a:solidFill>
              </a:rPr>
              <a:t>Program 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83" name="Google Shape;183;p28"/>
          <p:cNvSpPr txBox="1"/>
          <p:nvPr>
            <p:ph idx="1" type="body"/>
          </p:nvPr>
        </p:nvSpPr>
        <p:spPr>
          <a:xfrm>
            <a:off x="822960" y="1384301"/>
            <a:ext cx="7543800" cy="30174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-123825" lvl="0" marL="3429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2250"/>
          </a:p>
        </p:txBody>
      </p:sp>
      <p:pic>
        <p:nvPicPr>
          <p:cNvPr id="184" name="Google Shape;184;p28"/>
          <p:cNvPicPr preferRelativeResize="0"/>
          <p:nvPr/>
        </p:nvPicPr>
        <p:blipFill rotWithShape="1">
          <a:blip r:embed="rId3">
            <a:alphaModFix/>
          </a:blip>
          <a:srcRect b="16954" l="0" r="0" t="20506"/>
          <a:stretch/>
        </p:blipFill>
        <p:spPr>
          <a:xfrm>
            <a:off x="1114474" y="1303050"/>
            <a:ext cx="4034198" cy="336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8"/>
          <p:cNvPicPr preferRelativeResize="0"/>
          <p:nvPr/>
        </p:nvPicPr>
        <p:blipFill rotWithShape="1">
          <a:blip r:embed="rId4">
            <a:alphaModFix/>
          </a:blip>
          <a:srcRect b="7270" l="12250" r="6341" t="8659"/>
          <a:stretch/>
        </p:blipFill>
        <p:spPr>
          <a:xfrm>
            <a:off x="5388832" y="1303050"/>
            <a:ext cx="2575120" cy="336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50" spcFirstLastPara="1" rIns="68550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>
                <a:solidFill>
                  <a:schemeClr val="dk1"/>
                </a:solidFill>
              </a:rPr>
              <a:t>How to fundraise?---Write and talk to potential donors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91" name="Google Shape;191;p29"/>
          <p:cNvSpPr txBox="1"/>
          <p:nvPr>
            <p:ph idx="1" type="body"/>
          </p:nvPr>
        </p:nvSpPr>
        <p:spPr>
          <a:xfrm>
            <a:off x="822960" y="1384301"/>
            <a:ext cx="7543800" cy="30174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</a:pPr>
            <a:r>
              <a:rPr b="1" lang="en-US" sz="2250">
                <a:solidFill>
                  <a:schemeClr val="dk1"/>
                </a:solidFill>
              </a:rPr>
              <a:t>East Asian Center</a:t>
            </a:r>
            <a:endParaRPr b="1" sz="22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</a:pPr>
            <a:r>
              <a:rPr b="1" lang="en-US" sz="2250">
                <a:solidFill>
                  <a:schemeClr val="dk1"/>
                </a:solidFill>
              </a:rPr>
              <a:t>China Studies</a:t>
            </a:r>
            <a:endParaRPr b="1" sz="22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</a:pPr>
            <a:r>
              <a:rPr b="1" lang="en-US" sz="2250">
                <a:solidFill>
                  <a:schemeClr val="dk1"/>
                </a:solidFill>
              </a:rPr>
              <a:t>Confucius Center </a:t>
            </a:r>
            <a:endParaRPr b="1" sz="22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</a:pPr>
            <a:r>
              <a:rPr b="1" lang="en-US" sz="2250">
                <a:solidFill>
                  <a:schemeClr val="dk1"/>
                </a:solidFill>
              </a:rPr>
              <a:t>Hosting Dept. Chair</a:t>
            </a:r>
            <a:endParaRPr b="1" sz="22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</a:pPr>
            <a:r>
              <a:rPr b="1" lang="en-US" sz="2250">
                <a:solidFill>
                  <a:schemeClr val="dk1"/>
                </a:solidFill>
              </a:rPr>
              <a:t>Education Council of the Embassy</a:t>
            </a:r>
            <a:endParaRPr b="1" sz="22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</a:pPr>
            <a:r>
              <a:rPr b="1" lang="en-US" sz="2250">
                <a:solidFill>
                  <a:schemeClr val="dk1"/>
                </a:solidFill>
              </a:rPr>
              <a:t>Individual donors</a:t>
            </a:r>
            <a:endParaRPr b="1" sz="22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150"/>
              </a:spcAft>
              <a:buSzPts val="3200"/>
              <a:buNone/>
            </a:pPr>
            <a:r>
              <a:rPr lang="en-US" sz="2250"/>
              <a:t>webdesigner and photographer</a:t>
            </a:r>
            <a:endParaRPr sz="2250"/>
          </a:p>
        </p:txBody>
      </p:sp>
      <p:pic>
        <p:nvPicPr>
          <p:cNvPr id="192" name="Google Shape;19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78638" y="1303050"/>
            <a:ext cx="2630511" cy="330296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9"/>
          <p:cNvSpPr txBox="1"/>
          <p:nvPr/>
        </p:nvSpPr>
        <p:spPr>
          <a:xfrm>
            <a:off x="4227919" y="1062881"/>
            <a:ext cx="4586175" cy="5350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50" spcFirstLastPara="1" rIns="68550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solidFill>
                  <a:schemeClr val="dk1"/>
                </a:solidFill>
              </a:rPr>
              <a:t>How to fundraise?</a:t>
            </a:r>
            <a:br>
              <a:rPr b="1" lang="en-US">
                <a:solidFill>
                  <a:schemeClr val="dk1"/>
                </a:solidFill>
              </a:rPr>
            </a:br>
            <a:r>
              <a:rPr b="1" lang="en-US">
                <a:solidFill>
                  <a:schemeClr val="dk1"/>
                </a:solidFill>
              </a:rPr>
              <a:t>---Get donors involved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99" name="Google Shape;199;p30"/>
          <p:cNvSpPr txBox="1"/>
          <p:nvPr>
            <p:ph idx="1" type="body"/>
          </p:nvPr>
        </p:nvSpPr>
        <p:spPr>
          <a:xfrm>
            <a:off x="822950" y="1384300"/>
            <a:ext cx="7543800" cy="3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-US" sz="2400">
                <a:solidFill>
                  <a:schemeClr val="dk1"/>
                </a:solidFill>
              </a:rPr>
              <a:t>Invite the donors to attend the Forum</a:t>
            </a:r>
            <a:endParaRPr b="1"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-US" sz="2400">
                <a:solidFill>
                  <a:schemeClr val="dk1"/>
                </a:solidFill>
              </a:rPr>
              <a:t>Educate the donors about what we do, how we spend funds</a:t>
            </a:r>
            <a:endParaRPr b="1"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-US" sz="2400">
                <a:solidFill>
                  <a:schemeClr val="dk1"/>
                </a:solidFill>
              </a:rPr>
              <a:t>Get them involved throughout the planning process and establish relationships</a:t>
            </a:r>
            <a:endParaRPr b="1"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-US" sz="2400">
                <a:solidFill>
                  <a:schemeClr val="dk1"/>
                </a:solidFill>
              </a:rPr>
              <a:t>Personally thank the donors if possible; write thank-you cards to the donors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150"/>
              </a:spcAft>
              <a:buSzPts val="3200"/>
              <a:buNone/>
            </a:pPr>
            <a:r>
              <a:t/>
            </a:r>
            <a:endParaRPr sz="2700"/>
          </a:p>
        </p:txBody>
      </p:sp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1"/>
          <p:cNvSpPr txBox="1"/>
          <p:nvPr>
            <p:ph type="title"/>
          </p:nvPr>
        </p:nvSpPr>
        <p:spPr>
          <a:xfrm>
            <a:off x="1117949" y="207400"/>
            <a:ext cx="80262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50" spcFirstLastPara="1" rIns="68550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SzPts val="2800"/>
              <a:buNone/>
            </a:pPr>
            <a:r>
              <a:rPr b="1" lang="en-US" sz="3600">
                <a:solidFill>
                  <a:schemeClr val="dk1"/>
                </a:solidFill>
              </a:rPr>
              <a:t>What else can be achieved while fundraising?</a:t>
            </a:r>
            <a:endParaRPr b="1" sz="3600">
              <a:solidFill>
                <a:schemeClr val="dk1"/>
              </a:solidFill>
            </a:endParaRPr>
          </a:p>
        </p:txBody>
      </p:sp>
      <p:sp>
        <p:nvSpPr>
          <p:cNvPr id="205" name="Google Shape;205;p31"/>
          <p:cNvSpPr txBox="1"/>
          <p:nvPr>
            <p:ph idx="1" type="body"/>
          </p:nvPr>
        </p:nvSpPr>
        <p:spPr>
          <a:xfrm>
            <a:off x="822960" y="1384301"/>
            <a:ext cx="7543800" cy="30174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US" sz="2400">
                <a:solidFill>
                  <a:schemeClr val="dk1"/>
                </a:solidFill>
              </a:rPr>
              <a:t>Network to build relationships and</a:t>
            </a:r>
            <a:r>
              <a:rPr b="1" lang="en-US" sz="2400">
                <a:solidFill>
                  <a:schemeClr val="dk1"/>
                </a:solidFill>
              </a:rPr>
              <a:t> future collaboration</a:t>
            </a:r>
            <a:endParaRPr b="1"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US" sz="2400">
                <a:solidFill>
                  <a:schemeClr val="dk1"/>
                </a:solidFill>
              </a:rPr>
              <a:t>Be inspired by the works of other teachers and improve </a:t>
            </a:r>
            <a:br>
              <a:rPr b="1" lang="en-US" sz="2400">
                <a:solidFill>
                  <a:schemeClr val="dk1"/>
                </a:solidFill>
              </a:rPr>
            </a:br>
            <a:r>
              <a:rPr b="1" lang="en-US" sz="2400">
                <a:solidFill>
                  <a:schemeClr val="dk1"/>
                </a:solidFill>
              </a:rPr>
              <a:t>our own teaching</a:t>
            </a:r>
            <a:endParaRPr b="1"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US" sz="2400">
                <a:solidFill>
                  <a:schemeClr val="dk1"/>
                </a:solidFill>
              </a:rPr>
              <a:t>Attract large numbers of volunteers, and other active supporters</a:t>
            </a:r>
            <a:endParaRPr b="1"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US" sz="2400">
                <a:solidFill>
                  <a:schemeClr val="dk1"/>
                </a:solidFill>
              </a:rPr>
              <a:t>Recognize accomplishments of frontline teachers</a:t>
            </a:r>
            <a:endParaRPr sz="2400"/>
          </a:p>
        </p:txBody>
      </p:sp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/>
          <p:nvPr>
            <p:ph type="ctrTitle"/>
          </p:nvPr>
        </p:nvSpPr>
        <p:spPr>
          <a:xfrm>
            <a:off x="311700" y="350750"/>
            <a:ext cx="8520600" cy="182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3600">
                <a:solidFill>
                  <a:srgbClr val="000000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Impact of Innovation Forum </a:t>
            </a:r>
            <a:endParaRPr sz="3600">
              <a:solidFill>
                <a:srgbClr val="000000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3600">
                <a:solidFill>
                  <a:srgbClr val="000000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and</a:t>
            </a:r>
            <a:endParaRPr sz="3600">
              <a:solidFill>
                <a:srgbClr val="000000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3600">
                <a:solidFill>
                  <a:srgbClr val="000000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Leadership Development </a:t>
            </a:r>
            <a:endParaRPr sz="36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1" name="Google Shape;211;p3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12" name="Google Shape;21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225" y="2251950"/>
            <a:ext cx="7221547" cy="4403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8" y="0"/>
            <a:ext cx="1368451" cy="80009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2"/>
          <p:cNvSpPr/>
          <p:nvPr/>
        </p:nvSpPr>
        <p:spPr>
          <a:xfrm>
            <a:off x="2286000" y="2310140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b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2"/>
          <p:cNvSpPr/>
          <p:nvPr/>
        </p:nvSpPr>
        <p:spPr>
          <a:xfrm>
            <a:off x="2286000" y="2310140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b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b="18942" l="24126" r="24056" t="10692"/>
          <a:stretch/>
        </p:blipFill>
        <p:spPr>
          <a:xfrm>
            <a:off x="4604517" y="1707306"/>
            <a:ext cx="4449962" cy="3399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56" y="0"/>
            <a:ext cx="7715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7805123" y="592043"/>
            <a:ext cx="133887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Journey to Innovation </a:t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56" y="0"/>
            <a:ext cx="386298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56" y="1"/>
            <a:ext cx="386298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44753" y="0"/>
            <a:ext cx="388575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/>
          <p:nvPr>
            <p:ph type="title"/>
          </p:nvPr>
        </p:nvSpPr>
        <p:spPr>
          <a:xfrm>
            <a:off x="311700" y="2386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000">
                <a:latin typeface="Trebuchet MS"/>
                <a:ea typeface="Trebuchet MS"/>
                <a:cs typeface="Trebuchet MS"/>
                <a:sym typeface="Trebuchet MS"/>
              </a:rPr>
              <a:t>Our Takeaways as Participants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1" name="Google Shape;221;p33"/>
          <p:cNvSpPr txBox="1"/>
          <p:nvPr>
            <p:ph idx="1" type="body"/>
          </p:nvPr>
        </p:nvSpPr>
        <p:spPr>
          <a:xfrm>
            <a:off x="311700" y="1152475"/>
            <a:ext cx="4890600" cy="3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As a result of the forum, We...</a:t>
            </a:r>
            <a:endParaRPr sz="2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683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AutoNum type="arabicPeriod"/>
            </a:pPr>
            <a:r>
              <a:rPr lang="en-US" sz="2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Think broader and deeper about the curriculum </a:t>
            </a:r>
            <a:endParaRPr sz="2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683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AutoNum type="arabicPeriod"/>
            </a:pPr>
            <a:r>
              <a:rPr lang="en-US" sz="2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Work on strategies for creativity and engaging the students </a:t>
            </a:r>
            <a:endParaRPr sz="2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683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rebuchet MS"/>
              <a:buAutoNum type="arabicPeriod"/>
            </a:pPr>
            <a:r>
              <a:rPr lang="en-US" sz="2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Foster Leadership Development </a:t>
            </a:r>
            <a:endParaRPr sz="22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22" name="Google Shape;22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23200" y="1152472"/>
            <a:ext cx="3500100" cy="4666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y-nc-sa.png" id="223" name="Google Shape;22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" y="4821171"/>
            <a:ext cx="921258" cy="32232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24" name="Google Shape;224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8" y="0"/>
            <a:ext cx="1368451" cy="80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rebuchet MS"/>
              <a:buAutoNum type="arabicPeriod"/>
            </a:pPr>
            <a:r>
              <a:rPr lang="en-US" sz="3000">
                <a:latin typeface="Trebuchet MS"/>
                <a:ea typeface="Trebuchet MS"/>
                <a:cs typeface="Trebuchet MS"/>
                <a:sym typeface="Trebuchet MS"/>
              </a:rPr>
              <a:t>From the Curricular Aspect 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0" name="Google Shape;230;p34"/>
          <p:cNvSpPr txBox="1"/>
          <p:nvPr>
            <p:ph idx="1" type="body"/>
          </p:nvPr>
        </p:nvSpPr>
        <p:spPr>
          <a:xfrm>
            <a:off x="311700" y="1152475"/>
            <a:ext cx="8520600" cy="35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Char char="●"/>
            </a:pPr>
            <a:r>
              <a:rPr lang="en-US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How do we make our curriculum have more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○"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Relevance to students </a:t>
            </a:r>
            <a:endParaRPr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○"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Connection with other subjects, so Chinese is not an isolated subject</a:t>
            </a:r>
            <a:endParaRPr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○"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Hands-on learning</a:t>
            </a:r>
            <a:endParaRPr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○"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Deep learning through the language</a:t>
            </a:r>
            <a:endParaRPr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How do we motivate students?  </a:t>
            </a:r>
            <a:r>
              <a:rPr lang="en-US"/>
              <a:t> </a:t>
            </a:r>
            <a:endParaRPr/>
          </a:p>
        </p:txBody>
      </p:sp>
      <p:pic>
        <p:nvPicPr>
          <p:cNvPr descr="by-nc-sa.png" id="231" name="Google Shape;23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" y="4821171"/>
            <a:ext cx="921258" cy="32232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32" name="Google Shape;232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63325" y="2301600"/>
            <a:ext cx="3912575" cy="263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8" y="0"/>
            <a:ext cx="1368451" cy="80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"/>
          <p:cNvSpPr txBox="1"/>
          <p:nvPr>
            <p:ph type="title"/>
          </p:nvPr>
        </p:nvSpPr>
        <p:spPr>
          <a:xfrm>
            <a:off x="311700" y="159175"/>
            <a:ext cx="85206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000">
                <a:latin typeface="Trebuchet MS"/>
                <a:ea typeface="Trebuchet MS"/>
                <a:cs typeface="Trebuchet MS"/>
                <a:sym typeface="Trebuchet MS"/>
              </a:rPr>
              <a:t>2. Work on strategies for Creativity and Engaging the Students 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39" name="Google Shape;239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Char char="●"/>
            </a:pPr>
            <a:r>
              <a:rPr lang="en-US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Topics that foster high interest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40" name="Google Shape;24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51225" y="1152475"/>
            <a:ext cx="5533124" cy="48352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y-nc-sa.png" id="241" name="Google Shape;24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" y="4821171"/>
            <a:ext cx="921258" cy="32232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42" name="Google Shape;242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8" y="0"/>
            <a:ext cx="1368451" cy="80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355475" y="1632700"/>
            <a:ext cx="5806705" cy="4355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6"/>
          <p:cNvSpPr txBox="1"/>
          <p:nvPr>
            <p:ph type="title"/>
          </p:nvPr>
        </p:nvSpPr>
        <p:spPr>
          <a:xfrm>
            <a:off x="311700" y="100225"/>
            <a:ext cx="8520600" cy="9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latin typeface="Trebuchet MS"/>
                <a:ea typeface="Trebuchet MS"/>
                <a:cs typeface="Trebuchet MS"/>
                <a:sym typeface="Trebuchet MS"/>
              </a:rPr>
              <a:t>2. Work on strategies for Creativity and Engaging the Students </a:t>
            </a:r>
            <a:endParaRPr sz="3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49" name="Google Shape;249;p36"/>
          <p:cNvSpPr txBox="1"/>
          <p:nvPr>
            <p:ph idx="1" type="body"/>
          </p:nvPr>
        </p:nvSpPr>
        <p:spPr>
          <a:xfrm>
            <a:off x="311700" y="1089025"/>
            <a:ext cx="85206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Char char="●"/>
            </a:pPr>
            <a:r>
              <a:rPr lang="en-US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Focus on bigger issues of the world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810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Char char="●"/>
            </a:pPr>
            <a:r>
              <a:rPr lang="en-US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Collaboration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810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Char char="●"/>
            </a:pPr>
            <a:r>
              <a:rPr lang="en-US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Observation-Interpretation-Opinion 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50" name="Google Shape;25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2479800"/>
            <a:ext cx="4587827" cy="347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63550" y="2479802"/>
            <a:ext cx="4913925" cy="4070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y-nc-sa.png" id="252" name="Google Shape;252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7577" y="4762046"/>
            <a:ext cx="921258" cy="32232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53" name="Google Shape;253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8" y="0"/>
            <a:ext cx="1368451" cy="80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7"/>
          <p:cNvSpPr txBox="1"/>
          <p:nvPr>
            <p:ph type="title"/>
          </p:nvPr>
        </p:nvSpPr>
        <p:spPr>
          <a:xfrm>
            <a:off x="2955825" y="206000"/>
            <a:ext cx="2585100" cy="12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>
                <a:solidFill>
                  <a:srgbClr val="000000"/>
                </a:solidFill>
              </a:rPr>
              <a:t>G4: Saving Energy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259" name="Google Shape;259;p37"/>
          <p:cNvSpPr txBox="1"/>
          <p:nvPr>
            <p:ph idx="1" type="body"/>
          </p:nvPr>
        </p:nvSpPr>
        <p:spPr>
          <a:xfrm>
            <a:off x="457200" y="2024156"/>
            <a:ext cx="8229600" cy="25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260" name="Google Shape;26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1125" y="-264925"/>
            <a:ext cx="3372801" cy="393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80750" y="0"/>
            <a:ext cx="3232143" cy="4309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88950" y="2724350"/>
            <a:ext cx="5180868" cy="3885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25275" y="2861675"/>
            <a:ext cx="3307863" cy="44104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y-nc-sa.png" id="264" name="Google Shape;264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7577" y="4762046"/>
            <a:ext cx="921258" cy="32232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65" name="Google Shape;265;p3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380758" y="0"/>
            <a:ext cx="1368451" cy="80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000">
                <a:latin typeface="Trebuchet MS"/>
                <a:ea typeface="Trebuchet MS"/>
                <a:cs typeface="Trebuchet MS"/>
                <a:sym typeface="Trebuchet MS"/>
              </a:rPr>
              <a:t>Engaging the Students 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1" name="Google Shape;271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by-nc-sa.png" id="272" name="Google Shape;27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577" y="4762046"/>
            <a:ext cx="921258" cy="32232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73" name="Google Shape;273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84226" y="1152475"/>
            <a:ext cx="5547024" cy="4160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8" y="0"/>
            <a:ext cx="1368451" cy="80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81225" y="1152463"/>
            <a:ext cx="3822699" cy="294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000">
                <a:latin typeface="Trebuchet MS"/>
                <a:ea typeface="Trebuchet MS"/>
                <a:cs typeface="Trebuchet MS"/>
                <a:sym typeface="Trebuchet MS"/>
              </a:rPr>
              <a:t>3. Leadership Advocacy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1" name="Google Shape;281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Char char="●"/>
            </a:pPr>
            <a:r>
              <a:rPr lang="en-US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What do we need in the field of Chinese Education? 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Char char="●"/>
            </a:pPr>
            <a:r>
              <a:rPr lang="en-US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How do we get there? 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by-nc-sa.png" id="282" name="Google Shape;28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577" y="4762046"/>
            <a:ext cx="921258" cy="32232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83" name="Google Shape;283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32550" y="2121850"/>
            <a:ext cx="4953000" cy="371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8" y="0"/>
            <a:ext cx="1368451" cy="80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000">
                <a:latin typeface="Trebuchet MS"/>
                <a:ea typeface="Trebuchet MS"/>
                <a:cs typeface="Trebuchet MS"/>
                <a:sym typeface="Trebuchet MS"/>
              </a:rPr>
              <a:t>What do We Need? 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0" name="Google Shape;290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Char char="●"/>
            </a:pPr>
            <a:r>
              <a:rPr lang="en-US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Professional Knowledge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Char char="●"/>
            </a:pPr>
            <a:r>
              <a:rPr lang="en-US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Desire for Continuous Improvement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Char char="●"/>
            </a:pPr>
            <a:r>
              <a:rPr lang="en-US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Being Collaborative 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Char char="●"/>
            </a:pPr>
            <a:r>
              <a:rPr lang="en-US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Love and Care for students and colleagues we work with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4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 sz="4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by-nc-sa.png" id="291" name="Google Shape;29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577" y="4762046"/>
            <a:ext cx="921258" cy="32232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92" name="Google Shape;292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8" y="0"/>
            <a:ext cx="1368451" cy="80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y-nc-sa.png" id="298" name="Google Shape;29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577" y="4762046"/>
            <a:ext cx="921258" cy="32232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99" name="Google Shape;299;p41"/>
          <p:cNvSpPr/>
          <p:nvPr/>
        </p:nvSpPr>
        <p:spPr>
          <a:xfrm>
            <a:off x="1805458" y="4737149"/>
            <a:ext cx="6885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This work is licensed under the Creative Commons Attribution-NonCommercial-ShareAlike 4.0 International License. To view a copy of this license, visit http://creativecommons.org/licenses/by-nc-sa/4.0/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0" name="Google Shape;300;p41"/>
          <p:cNvGrpSpPr/>
          <p:nvPr/>
        </p:nvGrpSpPr>
        <p:grpSpPr>
          <a:xfrm>
            <a:off x="6685432" y="142078"/>
            <a:ext cx="2298398" cy="1048517"/>
            <a:chOff x="3287053" y="229918"/>
            <a:chExt cx="2855508" cy="1806542"/>
          </a:xfrm>
        </p:grpSpPr>
        <p:pic>
          <p:nvPicPr>
            <p:cNvPr descr="LogoTaglineVertical.png" id="301" name="Google Shape;301;p41"/>
            <p:cNvPicPr preferRelativeResize="0"/>
            <p:nvPr/>
          </p:nvPicPr>
          <p:blipFill rotWithShape="1">
            <a:blip r:embed="rId4">
              <a:alphaModFix/>
            </a:blip>
            <a:srcRect b="42493" l="0" r="0" t="3101"/>
            <a:stretch/>
          </p:blipFill>
          <p:spPr>
            <a:xfrm>
              <a:off x="3974882" y="229918"/>
              <a:ext cx="1489264" cy="1390491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grpSp>
          <p:nvGrpSpPr>
            <p:cNvPr id="302" name="Google Shape;302;p41"/>
            <p:cNvGrpSpPr/>
            <p:nvPr/>
          </p:nvGrpSpPr>
          <p:grpSpPr>
            <a:xfrm>
              <a:off x="3287053" y="1707116"/>
              <a:ext cx="2855508" cy="329344"/>
              <a:chOff x="3922012" y="2046528"/>
              <a:chExt cx="2855508" cy="329344"/>
            </a:xfrm>
          </p:grpSpPr>
          <p:pic>
            <p:nvPicPr>
              <p:cNvPr descr="LogoTaglineVertical.png" id="303" name="Google Shape;303;p41"/>
              <p:cNvPicPr preferRelativeResize="0"/>
              <p:nvPr/>
            </p:nvPicPr>
            <p:blipFill rotWithShape="1">
              <a:blip r:embed="rId4">
                <a:alphaModFix/>
              </a:blip>
              <a:srcRect b="20563" l="0" r="0" t="68305"/>
              <a:stretch/>
            </p:blipFill>
            <p:spPr>
              <a:xfrm>
                <a:off x="5177320" y="2070190"/>
                <a:ext cx="1600200" cy="30568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descr="LogoTaglineVertical.png" id="304" name="Google Shape;304;p41"/>
              <p:cNvPicPr preferRelativeResize="0"/>
              <p:nvPr/>
            </p:nvPicPr>
            <p:blipFill rotWithShape="1">
              <a:blip r:embed="rId4">
                <a:alphaModFix/>
              </a:blip>
              <a:srcRect b="30866" l="0" r="0" t="57937"/>
              <a:stretch/>
            </p:blipFill>
            <p:spPr>
              <a:xfrm>
                <a:off x="3922012" y="2046528"/>
                <a:ext cx="1600200" cy="3074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</p:pic>
        </p:grpSp>
      </p:grpSp>
      <p:sp>
        <p:nvSpPr>
          <p:cNvPr id="305" name="Google Shape;305;p41"/>
          <p:cNvSpPr txBox="1"/>
          <p:nvPr>
            <p:ph type="title"/>
          </p:nvPr>
        </p:nvSpPr>
        <p:spPr>
          <a:xfrm>
            <a:off x="457200" y="19464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ockwell"/>
              <a:buNone/>
            </a:pPr>
            <a:r>
              <a:rPr i="0" lang="en-US" sz="36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Chinese Specific</a:t>
            </a:r>
            <a:br>
              <a:rPr i="0" lang="en-US" sz="36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i="0" lang="en-US" sz="36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Professional Development</a:t>
            </a:r>
            <a:endParaRPr i="0" sz="36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6" name="Google Shape;306;p41"/>
          <p:cNvSpPr txBox="1"/>
          <p:nvPr>
            <p:ph idx="1" type="body"/>
          </p:nvPr>
        </p:nvSpPr>
        <p:spPr>
          <a:xfrm>
            <a:off x="457200" y="122736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EXTERNAL PD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i="0" lang="en-US" sz="24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OPI Training (Chinese language trainer)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i="0" lang="en-US" sz="24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WPT Training (Chinese language trainer)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i="0" lang="en-US" sz="24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Curriculum Design ( Chinese language consultant)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i="0" lang="en-US" sz="24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NCLC, ACTFL, STARTALK, Chinese Innovation Forum</a:t>
            </a:r>
            <a:endParaRPr i="0" sz="24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i="0" sz="24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07" name="Google Shape;307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8" y="0"/>
            <a:ext cx="1368451" cy="80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2"/>
          <p:cNvSpPr txBox="1"/>
          <p:nvPr>
            <p:ph idx="1" type="body"/>
          </p:nvPr>
        </p:nvSpPr>
        <p:spPr>
          <a:xfrm>
            <a:off x="311700" y="551100"/>
            <a:ext cx="8520600" cy="40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We need to create </a:t>
            </a:r>
            <a:endParaRPr sz="4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-US" sz="4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leadership opportunities </a:t>
            </a:r>
            <a:endParaRPr sz="4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for future leaders</a:t>
            </a:r>
            <a:endParaRPr/>
          </a:p>
        </p:txBody>
      </p:sp>
      <p:pic>
        <p:nvPicPr>
          <p:cNvPr id="313" name="Google Shape;31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" y="0"/>
            <a:ext cx="1368451" cy="80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87582" y="23883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3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Mission</a:t>
            </a: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 of Chinese Innovation Forum 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56532" y="108752"/>
            <a:ext cx="1987468" cy="4925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b="0" l="0" r="0" t="55118"/>
          <a:stretch/>
        </p:blipFill>
        <p:spPr>
          <a:xfrm>
            <a:off x="13817" y="941622"/>
            <a:ext cx="3670677" cy="408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5506" y="1456572"/>
            <a:ext cx="2608444" cy="2667193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3854824" y="4401671"/>
            <a:ext cx="300317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From: UBC Hua Dialogue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000">
                <a:latin typeface="Trebuchet MS"/>
                <a:ea typeface="Trebuchet MS"/>
                <a:cs typeface="Trebuchet MS"/>
                <a:sym typeface="Trebuchet MS"/>
              </a:rPr>
              <a:t>What We Have Done So Far...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9" name="Google Shape;319;p43"/>
          <p:cNvSpPr txBox="1"/>
          <p:nvPr>
            <p:ph idx="1" type="body"/>
          </p:nvPr>
        </p:nvSpPr>
        <p:spPr>
          <a:xfrm>
            <a:off x="311700" y="1152475"/>
            <a:ext cx="8520600" cy="36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AutoNum type="arabicPeriod"/>
            </a:pPr>
            <a:r>
              <a:rPr lang="en-US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PLC leaders: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AutoNum type="arabicPeriod"/>
            </a:pPr>
            <a:r>
              <a:rPr lang="en-US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International Program Assistant Coordinators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AutoNum type="alphaLcPeriod"/>
            </a:pPr>
            <a:r>
              <a:rPr lang="en-US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Taiwan G5, Guilin G7, Yunnan G8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AutoNum type="arabicPeriod"/>
            </a:pPr>
            <a:r>
              <a:rPr lang="en-US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Summer camp: 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AutoNum type="alphaLcPeriod"/>
            </a:pPr>
            <a:r>
              <a:rPr lang="en-US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Lead teacher training 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AutoNum type="alphaLcPeriod"/>
            </a:pPr>
            <a:r>
              <a:rPr lang="en-US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Mentor camp teachers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AutoNum type="arabicPeriod"/>
            </a:pPr>
            <a:r>
              <a:rPr lang="en-US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Task managers: Behavior and Spirit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20" name="Google Shape;32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" y="0"/>
            <a:ext cx="1368451" cy="80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" y="203479"/>
            <a:ext cx="9130379" cy="199711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4"/>
          <p:cNvSpPr txBox="1"/>
          <p:nvPr/>
        </p:nvSpPr>
        <p:spPr>
          <a:xfrm>
            <a:off x="690737" y="2147977"/>
            <a:ext cx="7749012" cy="2076422"/>
          </a:xfrm>
          <a:prstGeom prst="rect">
            <a:avLst/>
          </a:prstGeom>
          <a:solidFill>
            <a:srgbClr val="B88C00"/>
          </a:solidFill>
          <a:ln cap="flat" cmpd="sng" w="28575">
            <a:solidFill>
              <a:srgbClr val="6C3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br>
              <a:rPr b="1" i="0" lang="en-US" sz="135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b="1" i="0" lang="en-US" sz="2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Building a Community Not Just a Network</a:t>
            </a:r>
            <a:br>
              <a:rPr b="1" i="0" lang="en-US" sz="2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b="1" i="0" lang="en-US" sz="2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What Chinese Innovation Forum                 Can Do</a:t>
            </a:r>
            <a:endParaRPr/>
          </a:p>
        </p:txBody>
      </p:sp>
      <p:sp>
        <p:nvSpPr>
          <p:cNvPr id="327" name="Google Shape;327;p44"/>
          <p:cNvSpPr txBox="1"/>
          <p:nvPr/>
        </p:nvSpPr>
        <p:spPr>
          <a:xfrm>
            <a:off x="1032229" y="4054833"/>
            <a:ext cx="7120514" cy="933850"/>
          </a:xfrm>
          <a:prstGeom prst="rect">
            <a:avLst/>
          </a:prstGeom>
          <a:solidFill>
            <a:srgbClr val="29838F"/>
          </a:solidFill>
          <a:ln cap="flat" cmpd="sng" w="28575">
            <a:solidFill>
              <a:srgbClr val="6C3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7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Lotus Perry</a:t>
            </a:r>
            <a:br>
              <a:rPr lang="en-US" sz="9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of Puget Sound</a:t>
            </a:r>
            <a:br>
              <a:rPr lang="en-US" sz="9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Tacoma, Washington </a:t>
            </a:r>
            <a:br>
              <a:rPr lang="en-US" sz="9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ACTFL </a:t>
            </a:r>
            <a:r>
              <a:rPr lang="en-US" sz="9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Convention</a:t>
            </a:r>
            <a:r>
              <a:rPr lang="en-US" sz="9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Expo, November 16, 2019</a:t>
            </a:r>
            <a:endParaRPr b="0" i="0" sz="94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44"/>
          <p:cNvSpPr txBox="1"/>
          <p:nvPr/>
        </p:nvSpPr>
        <p:spPr>
          <a:xfrm>
            <a:off x="623387" y="2215457"/>
            <a:ext cx="1921987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44"/>
          <p:cNvSpPr txBox="1"/>
          <p:nvPr/>
        </p:nvSpPr>
        <p:spPr>
          <a:xfrm>
            <a:off x="5738929" y="3045329"/>
            <a:ext cx="12726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550" u="sng" cap="none" strike="noStrike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Online</a:t>
            </a:r>
            <a:endParaRPr b="1" i="0" sz="255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" y="203479"/>
            <a:ext cx="9130379" cy="199711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5"/>
          <p:cNvSpPr txBox="1"/>
          <p:nvPr/>
        </p:nvSpPr>
        <p:spPr>
          <a:xfrm>
            <a:off x="690737" y="2147977"/>
            <a:ext cx="7749012" cy="2076422"/>
          </a:xfrm>
          <a:prstGeom prst="rect">
            <a:avLst/>
          </a:prstGeom>
          <a:solidFill>
            <a:srgbClr val="B88C00"/>
          </a:solidFill>
          <a:ln cap="flat" cmpd="sng" w="28575">
            <a:solidFill>
              <a:srgbClr val="6C3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br>
              <a:rPr b="1" i="0" lang="en-US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b="1" i="0" lang="en-US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                                     </a:t>
            </a:r>
            <a:br>
              <a:rPr b="1" i="0" lang="en-US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br>
              <a:rPr b="1" i="0" lang="en-US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endParaRPr b="1" i="0" sz="15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6" name="Google Shape;336;p45"/>
          <p:cNvSpPr txBox="1"/>
          <p:nvPr/>
        </p:nvSpPr>
        <p:spPr>
          <a:xfrm>
            <a:off x="1032229" y="4054833"/>
            <a:ext cx="7120514" cy="933850"/>
          </a:xfrm>
          <a:prstGeom prst="rect">
            <a:avLst/>
          </a:prstGeom>
          <a:solidFill>
            <a:srgbClr val="29838F"/>
          </a:solidFill>
          <a:ln cap="flat" cmpd="sng" w="28575">
            <a:solidFill>
              <a:srgbClr val="6C3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lang="en-US" sz="2600">
                <a:solidFill>
                  <a:srgbClr val="B88C00"/>
                </a:solidFill>
                <a:latin typeface="Nunito"/>
                <a:ea typeface="Nunito"/>
                <a:cs typeface="Nunito"/>
                <a:sym typeface="Nunito"/>
              </a:rPr>
              <a:t>Complete the Survey &amp; Share your C</a:t>
            </a:r>
            <a:r>
              <a:rPr b="1" lang="en-US" sz="2600">
                <a:solidFill>
                  <a:srgbClr val="B88C00"/>
                </a:solidFill>
                <a:latin typeface="Nunito"/>
                <a:ea typeface="Nunito"/>
                <a:cs typeface="Nunito"/>
                <a:sym typeface="Nunito"/>
              </a:rPr>
              <a:t>omments</a:t>
            </a:r>
            <a:br>
              <a:rPr b="1" i="0" lang="en-US" sz="2600" u="none" cap="none" strike="noStrike">
                <a:solidFill>
                  <a:srgbClr val="B88C00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b="1" i="0" lang="en-US" sz="2700" u="none" cap="none" strike="noStrike">
                <a:solidFill>
                  <a:srgbClr val="B88C00"/>
                </a:solidFill>
                <a:latin typeface="Nunito"/>
                <a:ea typeface="Nunito"/>
                <a:cs typeface="Nunito"/>
                <a:sym typeface="Nunito"/>
              </a:rPr>
              <a:t>What can CIF do for YOU?</a:t>
            </a:r>
            <a:endParaRPr/>
          </a:p>
        </p:txBody>
      </p:sp>
      <p:sp>
        <p:nvSpPr>
          <p:cNvPr id="337" name="Google Shape;337;p45"/>
          <p:cNvSpPr txBox="1"/>
          <p:nvPr/>
        </p:nvSpPr>
        <p:spPr>
          <a:xfrm>
            <a:off x="623387" y="2215457"/>
            <a:ext cx="1921987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4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4363" y="2147976"/>
            <a:ext cx="7356226" cy="186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375" y="152400"/>
            <a:ext cx="6389257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2200" y="243175"/>
            <a:ext cx="643960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48"/>
          <p:cNvPicPr preferRelativeResize="0"/>
          <p:nvPr/>
        </p:nvPicPr>
        <p:blipFill rotWithShape="1">
          <a:blip r:embed="rId3">
            <a:alphaModFix/>
          </a:blip>
          <a:srcRect b="4646" l="23776" r="60700" t="35430"/>
          <a:stretch/>
        </p:blipFill>
        <p:spPr>
          <a:xfrm>
            <a:off x="7405250" y="651175"/>
            <a:ext cx="1784002" cy="4492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arge brick building with a tower in the middle of a field&#10;&#10;Description generated with very high confidence" id="354" name="Google Shape;354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" y="651164"/>
            <a:ext cx="7329055" cy="4492336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8"/>
          <p:cNvSpPr txBox="1"/>
          <p:nvPr/>
        </p:nvSpPr>
        <p:spPr>
          <a:xfrm>
            <a:off x="76200" y="211650"/>
            <a:ext cx="8751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The 5</a:t>
            </a:r>
            <a:r>
              <a:rPr b="1" baseline="30000" i="0" lang="en-US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</a:t>
            </a:r>
            <a:r>
              <a:rPr b="1" i="0" lang="en-US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Chinese Innovation Forum (</a:t>
            </a:r>
            <a:r>
              <a:rPr b="1" lang="en-US">
                <a:solidFill>
                  <a:srgbClr val="CC4125"/>
                </a:solidFill>
                <a:latin typeface="Nunito"/>
                <a:ea typeface="Nunito"/>
                <a:cs typeface="Nunito"/>
                <a:sym typeface="Nunito"/>
              </a:rPr>
              <a:t>October 25-26, 2019</a:t>
            </a:r>
            <a:r>
              <a:rPr b="1" i="0" lang="en-US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)</a:t>
            </a:r>
            <a:r>
              <a:rPr b="1" lang="en-US">
                <a:latin typeface="Nunito"/>
                <a:ea typeface="Nunito"/>
                <a:cs typeface="Nunito"/>
                <a:sym typeface="Nunito"/>
              </a:rPr>
              <a:t> at </a:t>
            </a:r>
            <a:r>
              <a:rPr b="1" i="0" lang="en-US" sz="1400" u="none" cap="none" strike="noStrike">
                <a:latin typeface="Nunito"/>
                <a:ea typeface="Nunito"/>
                <a:cs typeface="Nunito"/>
                <a:sym typeface="Nunito"/>
              </a:rPr>
              <a:t>University of Puget Sound, Tacoma, WA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0" y="39772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Format</a:t>
            </a:r>
            <a:r>
              <a:rPr b="1" lang="en-US">
                <a:latin typeface="Arial"/>
                <a:ea typeface="Arial"/>
                <a:cs typeface="Arial"/>
                <a:sym typeface="Arial"/>
              </a:rPr>
              <a:t>: Keynotes-Trade Fair-Reflection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b="30603" l="0" r="2253" t="52986"/>
          <a:stretch/>
        </p:blipFill>
        <p:spPr>
          <a:xfrm>
            <a:off x="0" y="4173071"/>
            <a:ext cx="9148108" cy="97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354" y="1539580"/>
            <a:ext cx="1766047" cy="264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 rotWithShape="1">
          <a:blip r:embed="rId5">
            <a:alphaModFix/>
          </a:blip>
          <a:srcRect b="0" l="15822" r="26866" t="0"/>
          <a:stretch/>
        </p:blipFill>
        <p:spPr>
          <a:xfrm>
            <a:off x="1941986" y="1593146"/>
            <a:ext cx="2215960" cy="257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60300" y="1547336"/>
            <a:ext cx="2215960" cy="2624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 rotWithShape="1">
          <a:blip r:embed="rId7">
            <a:alphaModFix/>
          </a:blip>
          <a:srcRect b="15294" l="24216" r="42059" t="7146"/>
          <a:stretch/>
        </p:blipFill>
        <p:spPr>
          <a:xfrm>
            <a:off x="6549845" y="861057"/>
            <a:ext cx="2594155" cy="335581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/>
        </p:nvSpPr>
        <p:spPr>
          <a:xfrm>
            <a:off x="102354" y="1169242"/>
            <a:ext cx="637390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Anna Vassilieva        Chris Livaccari         Jianhua Bai              Jianhua Bai </a:t>
            </a:r>
            <a:endParaRPr b="1" i="0" sz="1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0" y="39772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Why </a:t>
            </a:r>
            <a:r>
              <a:rPr b="1" lang="en-US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Innovation Trade Fair</a:t>
            </a:r>
            <a:r>
              <a:rPr b="1" lang="en-US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18"/>
          <p:cNvPicPr preferRelativeResize="0"/>
          <p:nvPr/>
        </p:nvPicPr>
        <p:blipFill rotWithShape="1">
          <a:blip r:embed="rId3">
            <a:alphaModFix/>
          </a:blip>
          <a:srcRect b="30603" l="0" r="2253" t="52986"/>
          <a:stretch/>
        </p:blipFill>
        <p:spPr>
          <a:xfrm>
            <a:off x="0" y="4173071"/>
            <a:ext cx="9148108" cy="97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 rotWithShape="1">
          <a:blip r:embed="rId4">
            <a:alphaModFix/>
          </a:blip>
          <a:srcRect b="15294" l="24216" r="42059" t="7146"/>
          <a:stretch/>
        </p:blipFill>
        <p:spPr>
          <a:xfrm>
            <a:off x="5884219" y="0"/>
            <a:ext cx="3259781" cy="4216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 rotWithShape="1">
          <a:blip r:embed="rId5">
            <a:alphaModFix/>
          </a:blip>
          <a:srcRect b="16689" l="25000" r="52857" t="25098"/>
          <a:stretch/>
        </p:blipFill>
        <p:spPr>
          <a:xfrm>
            <a:off x="0" y="975657"/>
            <a:ext cx="2124635" cy="314185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 txBox="1"/>
          <p:nvPr/>
        </p:nvSpPr>
        <p:spPr>
          <a:xfrm>
            <a:off x="4260300" y="2370694"/>
            <a:ext cx="1576103" cy="1600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Peter Shaw (2015 Keynote in Dai 2016 </a:t>
            </a:r>
            <a:r>
              <a:rPr b="1" i="1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Innovative Pedagogy and Ecological Perspective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 rotWithShape="1">
          <a:blip r:embed="rId5">
            <a:alphaModFix/>
          </a:blip>
          <a:srcRect b="16689" l="52562" r="25293" t="25098"/>
          <a:stretch/>
        </p:blipFill>
        <p:spPr>
          <a:xfrm>
            <a:off x="2108391" y="1000823"/>
            <a:ext cx="2124635" cy="3141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solidFill>
                  <a:srgbClr val="0070C0"/>
                </a:solidFill>
              </a:rPr>
              <a:t>Reflection moment</a:t>
            </a:r>
            <a:endParaRPr b="1"/>
          </a:p>
        </p:txBody>
      </p:sp>
      <p:pic>
        <p:nvPicPr>
          <p:cNvPr id="109" name="Google Shape;109;p19"/>
          <p:cNvPicPr preferRelativeResize="0"/>
          <p:nvPr/>
        </p:nvPicPr>
        <p:blipFill rotWithShape="1">
          <a:blip r:embed="rId3">
            <a:alphaModFix/>
          </a:blip>
          <a:srcRect b="13029" l="24118" r="42451" t="27189"/>
          <a:stretch/>
        </p:blipFill>
        <p:spPr>
          <a:xfrm>
            <a:off x="311699" y="1139028"/>
            <a:ext cx="3912051" cy="3934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19"/>
          <p:cNvGrpSpPr/>
          <p:nvPr/>
        </p:nvGrpSpPr>
        <p:grpSpPr>
          <a:xfrm>
            <a:off x="4411918" y="758940"/>
            <a:ext cx="4730798" cy="3758129"/>
            <a:chOff x="1283" y="606540"/>
            <a:chExt cx="4730798" cy="3758129"/>
          </a:xfrm>
        </p:grpSpPr>
        <p:sp>
          <p:nvSpPr>
            <p:cNvPr id="111" name="Google Shape;111;p19"/>
            <p:cNvSpPr/>
            <p:nvPr/>
          </p:nvSpPr>
          <p:spPr>
            <a:xfrm>
              <a:off x="490539" y="606540"/>
              <a:ext cx="3752286" cy="3752286"/>
            </a:xfrm>
            <a:custGeom>
              <a:rect b="b" l="l" r="r" t="t"/>
              <a:pathLst>
                <a:path extrusionOk="0" h="120000" w="120000">
                  <a:moveTo>
                    <a:pt x="78220" y="6605"/>
                  </a:moveTo>
                  <a:lnTo>
                    <a:pt x="78220" y="6605"/>
                  </a:lnTo>
                  <a:cubicBezTo>
                    <a:pt x="102613" y="14929"/>
                    <a:pt x="118264" y="38726"/>
                    <a:pt x="116245" y="64420"/>
                  </a:cubicBezTo>
                  <a:cubicBezTo>
                    <a:pt x="114225" y="90115"/>
                    <a:pt x="95049" y="111175"/>
                    <a:pt x="69655" y="115586"/>
                  </a:cubicBezTo>
                  <a:cubicBezTo>
                    <a:pt x="44261" y="119997"/>
                    <a:pt x="19107" y="106637"/>
                    <a:pt x="8541" y="83129"/>
                  </a:cubicBezTo>
                  <a:cubicBezTo>
                    <a:pt x="-2025" y="59620"/>
                    <a:pt x="4684" y="31939"/>
                    <a:pt x="24841" y="15877"/>
                  </a:cubicBezTo>
                  <a:lnTo>
                    <a:pt x="22879" y="12898"/>
                  </a:lnTo>
                  <a:lnTo>
                    <a:pt x="30802" y="15658"/>
                  </a:lnTo>
                  <a:lnTo>
                    <a:pt x="30478" y="24437"/>
                  </a:lnTo>
                  <a:lnTo>
                    <a:pt x="28517" y="21459"/>
                  </a:lnTo>
                  <a:lnTo>
                    <a:pt x="28517" y="21459"/>
                  </a:lnTo>
                  <a:cubicBezTo>
                    <a:pt x="10953" y="35807"/>
                    <a:pt x="5311" y="60214"/>
                    <a:pt x="14796" y="80814"/>
                  </a:cubicBezTo>
                  <a:cubicBezTo>
                    <a:pt x="24281" y="101413"/>
                    <a:pt x="46494" y="112995"/>
                    <a:pt x="68814" y="108978"/>
                  </a:cubicBezTo>
                  <a:cubicBezTo>
                    <a:pt x="91134" y="104962"/>
                    <a:pt x="107916" y="86363"/>
                    <a:pt x="109624" y="63749"/>
                  </a:cubicBezTo>
                  <a:cubicBezTo>
                    <a:pt x="111332" y="41134"/>
                    <a:pt x="97535" y="20226"/>
                    <a:pt x="76072" y="12901"/>
                  </a:cubicBezTo>
                  <a:close/>
                </a:path>
              </a:pathLst>
            </a:custGeom>
            <a:solidFill>
              <a:srgbClr val="9F5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9"/>
            <p:cNvSpPr/>
            <p:nvPr/>
          </p:nvSpPr>
          <p:spPr>
            <a:xfrm>
              <a:off x="1523089" y="626429"/>
              <a:ext cx="1687185" cy="843592"/>
            </a:xfrm>
            <a:prstGeom prst="roundRect">
              <a:avLst>
                <a:gd fmla="val 16667" name="adj"/>
              </a:avLst>
            </a:prstGeom>
            <a:solidFill>
              <a:srgbClr val="92D05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9"/>
            <p:cNvSpPr txBox="1"/>
            <p:nvPr/>
          </p:nvSpPr>
          <p:spPr>
            <a:xfrm>
              <a:off x="1564270" y="667610"/>
              <a:ext cx="1604823" cy="761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Experience Change</a:t>
              </a:r>
              <a:endParaRPr/>
            </a:p>
          </p:txBody>
        </p:sp>
        <p:sp>
          <p:nvSpPr>
            <p:cNvPr id="114" name="Google Shape;114;p19"/>
            <p:cNvSpPr/>
            <p:nvPr/>
          </p:nvSpPr>
          <p:spPr>
            <a:xfrm>
              <a:off x="3044896" y="1732086"/>
              <a:ext cx="1687185" cy="843592"/>
            </a:xfrm>
            <a:prstGeom prst="roundRect">
              <a:avLst>
                <a:gd fmla="val 16667" name="adj"/>
              </a:avLst>
            </a:prstGeom>
            <a:solidFill>
              <a:srgbClr val="92D05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9"/>
            <p:cNvSpPr txBox="1"/>
            <p:nvPr/>
          </p:nvSpPr>
          <p:spPr>
            <a:xfrm>
              <a:off x="3086077" y="1773267"/>
              <a:ext cx="1604823" cy="761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Appreciate</a:t>
              </a:r>
              <a:endParaRPr/>
            </a:p>
          </p:txBody>
        </p:sp>
        <p:sp>
          <p:nvSpPr>
            <p:cNvPr id="116" name="Google Shape;116;p19"/>
            <p:cNvSpPr/>
            <p:nvPr/>
          </p:nvSpPr>
          <p:spPr>
            <a:xfrm>
              <a:off x="2463617" y="3521077"/>
              <a:ext cx="1687185" cy="843592"/>
            </a:xfrm>
            <a:prstGeom prst="roundRect">
              <a:avLst>
                <a:gd fmla="val 16667" name="adj"/>
              </a:avLst>
            </a:prstGeom>
            <a:solidFill>
              <a:srgbClr val="92D05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9"/>
            <p:cNvSpPr txBox="1"/>
            <p:nvPr/>
          </p:nvSpPr>
          <p:spPr>
            <a:xfrm>
              <a:off x="2504798" y="3562258"/>
              <a:ext cx="1604823" cy="761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Showing gratitude</a:t>
              </a:r>
              <a:endParaRPr/>
            </a:p>
          </p:txBody>
        </p:sp>
        <p:sp>
          <p:nvSpPr>
            <p:cNvPr id="118" name="Google Shape;118;p19"/>
            <p:cNvSpPr/>
            <p:nvPr/>
          </p:nvSpPr>
          <p:spPr>
            <a:xfrm>
              <a:off x="582561" y="3521077"/>
              <a:ext cx="1687185" cy="843592"/>
            </a:xfrm>
            <a:prstGeom prst="roundRect">
              <a:avLst>
                <a:gd fmla="val 16667" name="adj"/>
              </a:avLst>
            </a:prstGeom>
            <a:solidFill>
              <a:srgbClr val="92D05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9"/>
            <p:cNvSpPr txBox="1"/>
            <p:nvPr/>
          </p:nvSpPr>
          <p:spPr>
            <a:xfrm>
              <a:off x="623742" y="3562258"/>
              <a:ext cx="1604823" cy="761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Becoming an agent</a:t>
              </a:r>
              <a:endParaRPr/>
            </a:p>
          </p:txBody>
        </p:sp>
        <p:sp>
          <p:nvSpPr>
            <p:cNvPr id="120" name="Google Shape;120;p19"/>
            <p:cNvSpPr/>
            <p:nvPr/>
          </p:nvSpPr>
          <p:spPr>
            <a:xfrm>
              <a:off x="1283" y="1732086"/>
              <a:ext cx="1687185" cy="843592"/>
            </a:xfrm>
            <a:prstGeom prst="roundRect">
              <a:avLst>
                <a:gd fmla="val 16667" name="adj"/>
              </a:avLst>
            </a:prstGeom>
            <a:solidFill>
              <a:srgbClr val="92D05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9"/>
            <p:cNvSpPr txBox="1"/>
            <p:nvPr/>
          </p:nvSpPr>
          <p:spPr>
            <a:xfrm>
              <a:off x="42464" y="1773267"/>
              <a:ext cx="1604823" cy="761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Innovation Journey continues…</a:t>
              </a:r>
              <a:endParaRPr/>
            </a:p>
          </p:txBody>
        </p:sp>
      </p:grpSp>
      <p:sp>
        <p:nvSpPr>
          <p:cNvPr id="122" name="Google Shape;122;p19"/>
          <p:cNvSpPr txBox="1"/>
          <p:nvPr/>
        </p:nvSpPr>
        <p:spPr>
          <a:xfrm>
            <a:off x="5925670" y="3257455"/>
            <a:ext cx="170329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© Jinhuei Enya Dai</a:t>
            </a:r>
            <a:endParaRPr/>
          </a:p>
        </p:txBody>
      </p:sp>
      <p:sp>
        <p:nvSpPr>
          <p:cNvPr id="123" name="Google Shape;123;p19"/>
          <p:cNvSpPr/>
          <p:nvPr/>
        </p:nvSpPr>
        <p:spPr>
          <a:xfrm>
            <a:off x="6373906" y="2079812"/>
            <a:ext cx="932330" cy="950259"/>
          </a:xfrm>
          <a:prstGeom prst="ellipse">
            <a:avLst/>
          </a:prstGeom>
          <a:solidFill>
            <a:srgbClr val="00B0F0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50" spcFirstLastPara="1" rIns="68550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solidFill>
                  <a:schemeClr val="dk1"/>
                </a:solidFill>
              </a:rPr>
              <a:t>Fundraising Strategies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29" name="Google Shape;129;p20"/>
          <p:cNvSpPr txBox="1"/>
          <p:nvPr>
            <p:ph idx="1" type="body"/>
          </p:nvPr>
        </p:nvSpPr>
        <p:spPr>
          <a:xfrm>
            <a:off x="822950" y="1414550"/>
            <a:ext cx="8064600" cy="3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-393700" lvl="0" marL="457200" rtl="0" algn="l">
              <a:lnSpc>
                <a:spcPct val="115000"/>
              </a:lnSpc>
              <a:spcBef>
                <a:spcPts val="105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b="1" lang="en-US" sz="2600">
                <a:solidFill>
                  <a:schemeClr val="dk1"/>
                </a:solidFill>
              </a:rPr>
              <a:t>Fundraising goal: What you are raising the money for?</a:t>
            </a:r>
            <a:endParaRPr b="1" sz="2600">
              <a:solidFill>
                <a:schemeClr val="dk1"/>
              </a:solidFill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b="1" lang="en-US" sz="2600">
                <a:solidFill>
                  <a:schemeClr val="dk1"/>
                </a:solidFill>
              </a:rPr>
              <a:t>How much to raise? How to raise? From whom to raise?</a:t>
            </a:r>
            <a:endParaRPr b="1" sz="2600">
              <a:solidFill>
                <a:schemeClr val="dk1"/>
              </a:solidFill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b="1" lang="en-US" sz="2600">
                <a:solidFill>
                  <a:schemeClr val="dk1"/>
                </a:solidFill>
              </a:rPr>
              <a:t>What else can be achieved while raising money?</a:t>
            </a:r>
            <a:endParaRPr b="1" sz="2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5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2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50" spcFirstLastPara="1" rIns="68550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SzPts val="2800"/>
              <a:buNone/>
            </a:pPr>
            <a:r>
              <a:rPr b="1" lang="en-US" sz="3600">
                <a:solidFill>
                  <a:schemeClr val="dk1"/>
                </a:solidFill>
              </a:rPr>
              <a:t>What you are raising the money for?   To host innovation forum</a:t>
            </a:r>
            <a:endParaRPr b="1" sz="3600">
              <a:solidFill>
                <a:schemeClr val="dk1"/>
              </a:solidFill>
            </a:endParaRPr>
          </a:p>
        </p:txBody>
      </p:sp>
      <p:sp>
        <p:nvSpPr>
          <p:cNvPr id="135" name="Google Shape;135;p21"/>
          <p:cNvSpPr txBox="1"/>
          <p:nvPr>
            <p:ph idx="1" type="body"/>
          </p:nvPr>
        </p:nvSpPr>
        <p:spPr>
          <a:xfrm>
            <a:off x="196675" y="1414550"/>
            <a:ext cx="8766300" cy="36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-36195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-US" sz="2100">
                <a:solidFill>
                  <a:srgbClr val="212121"/>
                </a:solidFill>
                <a:highlight>
                  <a:srgbClr val="FFFFFF"/>
                </a:highlight>
              </a:rPr>
              <a:t>To bring innovation in the field</a:t>
            </a:r>
            <a:endParaRPr b="1" sz="2100">
              <a:solidFill>
                <a:srgbClr val="212121"/>
              </a:solidFill>
              <a:highlight>
                <a:srgbClr val="FFFFFF"/>
              </a:highlight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100"/>
              <a:buChar char="•"/>
            </a:pPr>
            <a:r>
              <a:rPr b="1" lang="en-US" sz="2100">
                <a:solidFill>
                  <a:schemeClr val="accent2"/>
                </a:solidFill>
                <a:highlight>
                  <a:schemeClr val="lt1"/>
                </a:highlight>
              </a:rPr>
              <a:t>To impact and to influence </a:t>
            </a:r>
            <a:r>
              <a:rPr b="1" i="1" lang="en-US" sz="2100">
                <a:solidFill>
                  <a:schemeClr val="accent2"/>
                </a:solidFill>
                <a:highlight>
                  <a:schemeClr val="lt1"/>
                </a:highlight>
              </a:rPr>
              <a:t>Teaching Chinese as a Foreign Language</a:t>
            </a:r>
            <a:endParaRPr b="1" sz="2100">
              <a:solidFill>
                <a:schemeClr val="accent2"/>
              </a:solidFill>
              <a:highlight>
                <a:schemeClr val="lt1"/>
              </a:highlight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100"/>
              <a:buChar char="•"/>
            </a:pPr>
            <a:r>
              <a:rPr b="1" lang="en-US" sz="2100">
                <a:solidFill>
                  <a:schemeClr val="accent2"/>
                </a:solidFill>
                <a:highlight>
                  <a:schemeClr val="lt1"/>
                </a:highlight>
              </a:rPr>
              <a:t>T</a:t>
            </a:r>
            <a:r>
              <a:rPr b="1" lang="en-US" sz="2100">
                <a:solidFill>
                  <a:schemeClr val="dk1"/>
                </a:solidFill>
              </a:rPr>
              <a:t>his forum highlights:</a:t>
            </a:r>
            <a:br>
              <a:rPr b="1" lang="en-US" sz="2100">
                <a:solidFill>
                  <a:schemeClr val="dk1"/>
                </a:solidFill>
              </a:rPr>
            </a:br>
            <a:r>
              <a:rPr b="1" lang="en-US" sz="2100">
                <a:solidFill>
                  <a:schemeClr val="dk1"/>
                </a:solidFill>
              </a:rPr>
              <a:t>Tangible practices</a:t>
            </a:r>
            <a:br>
              <a:rPr b="1" lang="en-US" sz="2100">
                <a:solidFill>
                  <a:schemeClr val="dk1"/>
                </a:solidFill>
              </a:rPr>
            </a:br>
            <a:r>
              <a:rPr b="1" lang="en-US" sz="2100">
                <a:solidFill>
                  <a:schemeClr val="dk1"/>
                </a:solidFill>
              </a:rPr>
              <a:t>Innovations from bottom-up (classrooms)</a:t>
            </a:r>
            <a:br>
              <a:rPr b="1" lang="en-US" sz="2100">
                <a:solidFill>
                  <a:schemeClr val="dk1"/>
                </a:solidFill>
              </a:rPr>
            </a:br>
            <a:r>
              <a:rPr b="1" lang="en-US" sz="2100">
                <a:solidFill>
                  <a:schemeClr val="dk1"/>
                </a:solidFill>
              </a:rPr>
              <a:t>Grassroots ideas</a:t>
            </a:r>
            <a:endParaRPr b="1"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-US" sz="2100">
                <a:solidFill>
                  <a:schemeClr val="dk1"/>
                </a:solidFill>
              </a:rPr>
              <a:t>Instill the idea that each one of our teachers can make a difference in the field-</a:t>
            </a:r>
            <a:r>
              <a:rPr b="1" i="1" lang="en-US" sz="2100">
                <a:solidFill>
                  <a:schemeClr val="dk1"/>
                </a:solidFill>
              </a:rPr>
              <a:t>Bold Leadership</a:t>
            </a:r>
            <a:endParaRPr b="1"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-US" sz="2100">
                <a:solidFill>
                  <a:schemeClr val="dk1"/>
                </a:solidFill>
              </a:rPr>
              <a:t>Build the community’s awareness of the good works by frontline teachers, supported by the theories of leading scholars</a:t>
            </a:r>
            <a:endParaRPr b="1" sz="210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>
            <p:ph type="title"/>
          </p:nvPr>
        </p:nvSpPr>
        <p:spPr>
          <a:xfrm>
            <a:off x="714385" y="207377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50" spcFirstLastPara="1" rIns="68550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solidFill>
                  <a:schemeClr val="dk1"/>
                </a:solidFill>
              </a:rPr>
              <a:t>How much to raise?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41" name="Google Shape;141;p22"/>
          <p:cNvSpPr txBox="1"/>
          <p:nvPr>
            <p:ph idx="1" type="body"/>
          </p:nvPr>
        </p:nvSpPr>
        <p:spPr>
          <a:xfrm>
            <a:off x="822960" y="1384301"/>
            <a:ext cx="7543800" cy="30174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150"/>
              </a:spcAft>
              <a:buSzPts val="3200"/>
              <a:buNone/>
            </a:pPr>
            <a:r>
              <a:t/>
            </a:r>
            <a:endParaRPr sz="2700"/>
          </a:p>
        </p:txBody>
      </p:sp>
      <p:graphicFrame>
        <p:nvGraphicFramePr>
          <p:cNvPr id="142" name="Google Shape;142;p22"/>
          <p:cNvGraphicFramePr/>
          <p:nvPr/>
        </p:nvGraphicFramePr>
        <p:xfrm>
          <a:off x="714375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{C9F3900E-90A6-4D86-BBC7-C1D822FFACA3}</a:tableStyleId>
              </a:tblPr>
              <a:tblGrid>
                <a:gridCol w="2571750"/>
                <a:gridCol w="2571750"/>
                <a:gridCol w="2571750"/>
              </a:tblGrid>
              <a:tr h="4114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u="none" cap="none" strike="noStrike"/>
                        <a:t>items</a:t>
                      </a:r>
                      <a:endParaRPr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u="none" cap="none" strike="noStrike"/>
                        <a:t>cost</a:t>
                      </a:r>
                      <a:endParaRPr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71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none" cap="none" strike="noStrike"/>
                        <a:t>1</a:t>
                      </a:r>
                      <a:endParaRPr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none" cap="none" strike="noStrike"/>
                        <a:t>Keynote speaker</a:t>
                      </a:r>
                      <a:r>
                        <a:rPr lang="en-US"/>
                        <a:t>’</a:t>
                      </a:r>
                      <a:r>
                        <a:rPr lang="en-US" u="none" cap="none" strike="noStrike"/>
                        <a:t>s</a:t>
                      </a:r>
                      <a:r>
                        <a:rPr lang="en-US"/>
                        <a:t> </a:t>
                      </a:r>
                      <a:r>
                        <a:rPr lang="en-US" u="none" cap="none" strike="noStrike"/>
                        <a:t>honorari</a:t>
                      </a:r>
                      <a:r>
                        <a:rPr lang="en-US"/>
                        <a:t>um</a:t>
                      </a:r>
                      <a:r>
                        <a:rPr lang="en-US" u="none" cap="none" strike="noStrike"/>
                        <a:t> </a:t>
                      </a:r>
                      <a:endParaRPr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none" cap="none" strike="noStrike"/>
                        <a:t>$700 X 2 = $1,400</a:t>
                      </a:r>
                      <a:endParaRPr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71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none" cap="none" strike="noStrike"/>
                        <a:t>2</a:t>
                      </a:r>
                      <a:endParaRPr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none" cap="none" strike="noStrike"/>
                        <a:t>Keynote speaker’s hotel</a:t>
                      </a:r>
                      <a:endParaRPr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none" cap="none" strike="noStrike"/>
                        <a:t>$240 X 2 X 2 = $960</a:t>
                      </a:r>
                      <a:endParaRPr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71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none" cap="none" strike="noStrike"/>
                        <a:t>3</a:t>
                      </a:r>
                      <a:endParaRPr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none" cap="none" strike="noStrike"/>
                        <a:t>Keynote speaker’s travel</a:t>
                      </a:r>
                      <a:endParaRPr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none" cap="none" strike="noStrike"/>
                        <a:t>$1,700</a:t>
                      </a:r>
                      <a:endParaRPr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71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none" cap="none" strike="noStrike"/>
                        <a:t>4</a:t>
                      </a:r>
                      <a:endParaRPr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none" cap="none" strike="noStrike"/>
                        <a:t>Classroom rental </a:t>
                      </a:r>
                      <a:endParaRPr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none" cap="none" strike="noStrike"/>
                        <a:t>$1,000</a:t>
                      </a:r>
                      <a:endParaRPr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71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none" cap="none" strike="noStrike"/>
                        <a:t>5</a:t>
                      </a:r>
                      <a:endParaRPr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none" cap="none" strike="noStrike"/>
                        <a:t>lunch </a:t>
                      </a:r>
                      <a:endParaRPr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none" cap="none" strike="noStrike"/>
                        <a:t>$1,500</a:t>
                      </a:r>
                      <a:endParaRPr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71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none" cap="none" strike="noStrike"/>
                        <a:t>6  </a:t>
                      </a:r>
                      <a:endParaRPr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none" cap="none" strike="noStrike"/>
                        <a:t>printing posters, p</a:t>
                      </a:r>
                      <a:r>
                        <a:rPr lang="en-US"/>
                        <a:t>amphlets</a:t>
                      </a:r>
                      <a:endParaRPr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none" cap="none" strike="noStrike"/>
                        <a:t>$500</a:t>
                      </a:r>
                      <a:endParaRPr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71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none" cap="none" strike="noStrike"/>
                        <a:t>7</a:t>
                      </a:r>
                      <a:endParaRPr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none" cap="none" strike="noStrike"/>
                        <a:t>travel compensation for presenters</a:t>
                      </a:r>
                      <a:endParaRPr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none" cap="none" strike="noStrike"/>
                        <a:t>$200 X 10 = $2,000</a:t>
                      </a:r>
                      <a:endParaRPr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71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none" cap="none" strike="noStrike"/>
                        <a:t>total</a:t>
                      </a:r>
                      <a:endParaRPr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none" cap="none" strike="noStrike"/>
                        <a:t>$9,060</a:t>
                      </a:r>
                      <a:endParaRPr u="none" cap="none" strike="noStrike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